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4" autoAdjust="0"/>
    <p:restoredTop sz="89946" autoAdjust="0"/>
  </p:normalViewPr>
  <p:slideViewPr>
    <p:cSldViewPr snapToGrid="0">
      <p:cViewPr varScale="1">
        <p:scale>
          <a:sx n="67" d="100"/>
          <a:sy n="67" d="100"/>
        </p:scale>
        <p:origin x="834"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48D3F01-D969-4CDC-A4CA-5746303B8F6C}" type="datetimeFigureOut">
              <a:rPr lang="en-US" smtClean="0"/>
              <a:t>2/20/2018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14349A-3D10-4F19-97C7-A35F112E27E7}" type="slidenum">
              <a:rPr lang="en-US" smtClean="0"/>
              <a:t>‹#›</a:t>
            </a:fld>
            <a:endParaRPr lang="en-US"/>
          </a:p>
        </p:txBody>
      </p:sp>
    </p:spTree>
    <p:extLst>
      <p:ext uri="{BB962C8B-B14F-4D97-AF65-F5344CB8AC3E}">
        <p14:creationId xmlns:p14="http://schemas.microsoft.com/office/powerpoint/2010/main" val="12447229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48D3F01-D969-4CDC-A4CA-5746303B8F6C}" type="datetimeFigureOut">
              <a:rPr lang="en-US" smtClean="0"/>
              <a:t>2/20/2018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14349A-3D10-4F19-97C7-A35F112E27E7}" type="slidenum">
              <a:rPr lang="en-US" smtClean="0"/>
              <a:t>‹#›</a:t>
            </a:fld>
            <a:endParaRPr lang="en-US"/>
          </a:p>
        </p:txBody>
      </p:sp>
    </p:spTree>
    <p:extLst>
      <p:ext uri="{BB962C8B-B14F-4D97-AF65-F5344CB8AC3E}">
        <p14:creationId xmlns:p14="http://schemas.microsoft.com/office/powerpoint/2010/main" val="12366038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48D3F01-D969-4CDC-A4CA-5746303B8F6C}" type="datetimeFigureOut">
              <a:rPr lang="en-US" smtClean="0"/>
              <a:t>2/20/2018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14349A-3D10-4F19-97C7-A35F112E27E7}" type="slidenum">
              <a:rPr lang="en-US" smtClean="0"/>
              <a:t>‹#›</a:t>
            </a:fld>
            <a:endParaRPr lang="en-US"/>
          </a:p>
        </p:txBody>
      </p:sp>
    </p:spTree>
    <p:extLst>
      <p:ext uri="{BB962C8B-B14F-4D97-AF65-F5344CB8AC3E}">
        <p14:creationId xmlns:p14="http://schemas.microsoft.com/office/powerpoint/2010/main" val="2401591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48D3F01-D969-4CDC-A4CA-5746303B8F6C}" type="datetimeFigureOut">
              <a:rPr lang="en-US" smtClean="0"/>
              <a:t>2/20/2018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14349A-3D10-4F19-97C7-A35F112E27E7}" type="slidenum">
              <a:rPr lang="en-US" smtClean="0"/>
              <a:t>‹#›</a:t>
            </a:fld>
            <a:endParaRPr lang="en-US"/>
          </a:p>
        </p:txBody>
      </p:sp>
    </p:spTree>
    <p:extLst>
      <p:ext uri="{BB962C8B-B14F-4D97-AF65-F5344CB8AC3E}">
        <p14:creationId xmlns:p14="http://schemas.microsoft.com/office/powerpoint/2010/main" val="15956152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48D3F01-D969-4CDC-A4CA-5746303B8F6C}" type="datetimeFigureOut">
              <a:rPr lang="en-US" smtClean="0"/>
              <a:t>2/20/2018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14349A-3D10-4F19-97C7-A35F112E27E7}" type="slidenum">
              <a:rPr lang="en-US" smtClean="0"/>
              <a:t>‹#›</a:t>
            </a:fld>
            <a:endParaRPr lang="en-US"/>
          </a:p>
        </p:txBody>
      </p:sp>
    </p:spTree>
    <p:extLst>
      <p:ext uri="{BB962C8B-B14F-4D97-AF65-F5344CB8AC3E}">
        <p14:creationId xmlns:p14="http://schemas.microsoft.com/office/powerpoint/2010/main" val="41647117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48D3F01-D969-4CDC-A4CA-5746303B8F6C}" type="datetimeFigureOut">
              <a:rPr lang="en-US" smtClean="0"/>
              <a:t>2/20/2018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14349A-3D10-4F19-97C7-A35F112E27E7}" type="slidenum">
              <a:rPr lang="en-US" smtClean="0"/>
              <a:t>‹#›</a:t>
            </a:fld>
            <a:endParaRPr lang="en-US"/>
          </a:p>
        </p:txBody>
      </p:sp>
    </p:spTree>
    <p:extLst>
      <p:ext uri="{BB962C8B-B14F-4D97-AF65-F5344CB8AC3E}">
        <p14:creationId xmlns:p14="http://schemas.microsoft.com/office/powerpoint/2010/main" val="12008744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8D3F01-D969-4CDC-A4CA-5746303B8F6C}" type="datetimeFigureOut">
              <a:rPr lang="en-US" smtClean="0"/>
              <a:t>2/20/2018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14349A-3D10-4F19-97C7-A35F112E27E7}" type="slidenum">
              <a:rPr lang="en-US" smtClean="0"/>
              <a:t>‹#›</a:t>
            </a:fld>
            <a:endParaRPr lang="en-US"/>
          </a:p>
        </p:txBody>
      </p:sp>
    </p:spTree>
    <p:extLst>
      <p:ext uri="{BB962C8B-B14F-4D97-AF65-F5344CB8AC3E}">
        <p14:creationId xmlns:p14="http://schemas.microsoft.com/office/powerpoint/2010/main" val="33460511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8D3F01-D969-4CDC-A4CA-5746303B8F6C}" type="datetimeFigureOut">
              <a:rPr lang="en-US" smtClean="0"/>
              <a:t>2/20/2018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14349A-3D10-4F19-97C7-A35F112E27E7}" type="slidenum">
              <a:rPr lang="en-US" smtClean="0"/>
              <a:t>‹#›</a:t>
            </a:fld>
            <a:endParaRPr lang="en-US"/>
          </a:p>
        </p:txBody>
      </p:sp>
    </p:spTree>
    <p:extLst>
      <p:ext uri="{BB962C8B-B14F-4D97-AF65-F5344CB8AC3E}">
        <p14:creationId xmlns:p14="http://schemas.microsoft.com/office/powerpoint/2010/main" val="17007916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8D3F01-D969-4CDC-A4CA-5746303B8F6C}" type="datetimeFigureOut">
              <a:rPr lang="en-US" smtClean="0"/>
              <a:t>2/20/2018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14349A-3D10-4F19-97C7-A35F112E27E7}" type="slidenum">
              <a:rPr lang="en-US" smtClean="0"/>
              <a:t>‹#›</a:t>
            </a:fld>
            <a:endParaRPr lang="en-US"/>
          </a:p>
        </p:txBody>
      </p:sp>
    </p:spTree>
    <p:extLst>
      <p:ext uri="{BB962C8B-B14F-4D97-AF65-F5344CB8AC3E}">
        <p14:creationId xmlns:p14="http://schemas.microsoft.com/office/powerpoint/2010/main" val="16016169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48D3F01-D969-4CDC-A4CA-5746303B8F6C}" type="datetimeFigureOut">
              <a:rPr lang="en-US" smtClean="0"/>
              <a:t>2/20/2018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14349A-3D10-4F19-97C7-A35F112E27E7}" type="slidenum">
              <a:rPr lang="en-US" smtClean="0"/>
              <a:t>‹#›</a:t>
            </a:fld>
            <a:endParaRPr lang="en-US"/>
          </a:p>
        </p:txBody>
      </p:sp>
    </p:spTree>
    <p:extLst>
      <p:ext uri="{BB962C8B-B14F-4D97-AF65-F5344CB8AC3E}">
        <p14:creationId xmlns:p14="http://schemas.microsoft.com/office/powerpoint/2010/main" val="15990046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48D3F01-D969-4CDC-A4CA-5746303B8F6C}" type="datetimeFigureOut">
              <a:rPr lang="en-US" smtClean="0"/>
              <a:t>2/20/2018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14349A-3D10-4F19-97C7-A35F112E27E7}"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9397196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48D3F01-D969-4CDC-A4CA-5746303B8F6C}" type="datetimeFigureOut">
              <a:rPr lang="en-US" smtClean="0"/>
              <a:t>2/20/2018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14349A-3D10-4F19-97C7-A35F112E27E7}" type="slidenum">
              <a:rPr lang="en-US" smtClean="0"/>
              <a:t>‹#›</a:t>
            </a:fld>
            <a:endParaRPr lang="en-US"/>
          </a:p>
        </p:txBody>
      </p:sp>
    </p:spTree>
    <p:extLst>
      <p:ext uri="{BB962C8B-B14F-4D97-AF65-F5344CB8AC3E}">
        <p14:creationId xmlns:p14="http://schemas.microsoft.com/office/powerpoint/2010/main" val="13349884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48D3F01-D969-4CDC-A4CA-5746303B8F6C}" type="datetimeFigureOut">
              <a:rPr lang="en-US" smtClean="0"/>
              <a:t>2/20/2018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14349A-3D10-4F19-97C7-A35F112E27E7}"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2233993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48D3F01-D969-4CDC-A4CA-5746303B8F6C}" type="datetimeFigureOut">
              <a:rPr lang="en-US" smtClean="0"/>
              <a:t>2/20/2018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14349A-3D10-4F19-97C7-A35F112E27E7}" type="slidenum">
              <a:rPr lang="en-US" smtClean="0"/>
              <a:t>‹#›</a:t>
            </a:fld>
            <a:endParaRPr lang="en-US"/>
          </a:p>
        </p:txBody>
      </p:sp>
    </p:spTree>
    <p:extLst>
      <p:ext uri="{BB962C8B-B14F-4D97-AF65-F5344CB8AC3E}">
        <p14:creationId xmlns:p14="http://schemas.microsoft.com/office/powerpoint/2010/main" val="26583363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48D3F01-D969-4CDC-A4CA-5746303B8F6C}" type="datetimeFigureOut">
              <a:rPr lang="en-US" smtClean="0"/>
              <a:t>2/20/2018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14349A-3D10-4F19-97C7-A35F112E27E7}" type="slidenum">
              <a:rPr lang="en-US" smtClean="0"/>
              <a:t>‹#›</a:t>
            </a:fld>
            <a:endParaRPr lang="en-US"/>
          </a:p>
        </p:txBody>
      </p:sp>
    </p:spTree>
    <p:extLst>
      <p:ext uri="{BB962C8B-B14F-4D97-AF65-F5344CB8AC3E}">
        <p14:creationId xmlns:p14="http://schemas.microsoft.com/office/powerpoint/2010/main" val="31110131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48D3F01-D969-4CDC-A4CA-5746303B8F6C}" type="datetimeFigureOut">
              <a:rPr lang="en-US" smtClean="0"/>
              <a:t>2/20/2018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14349A-3D10-4F19-97C7-A35F112E27E7}" type="slidenum">
              <a:rPr lang="en-US" smtClean="0"/>
              <a:t>‹#›</a:t>
            </a:fld>
            <a:endParaRPr lang="en-US"/>
          </a:p>
        </p:txBody>
      </p:sp>
    </p:spTree>
    <p:extLst>
      <p:ext uri="{BB962C8B-B14F-4D97-AF65-F5344CB8AC3E}">
        <p14:creationId xmlns:p14="http://schemas.microsoft.com/office/powerpoint/2010/main" val="19919086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48D3F01-D969-4CDC-A4CA-5746303B8F6C}" type="datetimeFigureOut">
              <a:rPr lang="en-US" smtClean="0"/>
              <a:t>2/20/2018</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C114349A-3D10-4F19-97C7-A35F112E27E7}" type="slidenum">
              <a:rPr lang="en-US" smtClean="0"/>
              <a:t>‹#›</a:t>
            </a:fld>
            <a:endParaRPr lang="en-US"/>
          </a:p>
        </p:txBody>
      </p:sp>
    </p:spTree>
    <p:extLst>
      <p:ext uri="{BB962C8B-B14F-4D97-AF65-F5344CB8AC3E}">
        <p14:creationId xmlns:p14="http://schemas.microsoft.com/office/powerpoint/2010/main" val="6161121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Advertisement of Fast Food Products</a:t>
            </a:r>
            <a:endParaRPr lang="en-US" dirty="0"/>
          </a:p>
        </p:txBody>
      </p:sp>
      <p:sp>
        <p:nvSpPr>
          <p:cNvPr id="3" name="Subtitle 2"/>
          <p:cNvSpPr>
            <a:spLocks noGrp="1"/>
          </p:cNvSpPr>
          <p:nvPr>
            <p:ph type="subTitle" idx="1"/>
          </p:nvPr>
        </p:nvSpPr>
        <p:spPr/>
        <p:txBody>
          <a:bodyPr/>
          <a:lstStyle/>
          <a:p>
            <a:r>
              <a:rPr lang="en-US" dirty="0" smtClean="0"/>
              <a:t>Name</a:t>
            </a:r>
          </a:p>
          <a:p>
            <a:r>
              <a:rPr lang="en-US" dirty="0" smtClean="0"/>
              <a:t>Institution Affiliation</a:t>
            </a:r>
            <a:endParaRPr lang="en-US" dirty="0"/>
          </a:p>
        </p:txBody>
      </p:sp>
    </p:spTree>
    <p:extLst>
      <p:ext uri="{BB962C8B-B14F-4D97-AF65-F5344CB8AC3E}">
        <p14:creationId xmlns:p14="http://schemas.microsoft.com/office/powerpoint/2010/main" val="39111605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Agenda</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55000" lnSpcReduction="20000"/>
          </a:bodyPr>
          <a:lstStyle/>
          <a:p>
            <a:pPr>
              <a:buFont typeface="Wingdings" panose="05000000000000000000" pitchFamily="2" charset="2"/>
              <a:buChar char="Ø"/>
            </a:pPr>
            <a:r>
              <a:rPr lang="en-US" sz="2200" dirty="0" smtClean="0">
                <a:latin typeface="Times New Roman" panose="02020603050405020304" pitchFamily="18" charset="0"/>
                <a:cs typeface="Times New Roman" panose="02020603050405020304" pitchFamily="18" charset="0"/>
              </a:rPr>
              <a:t>Ethical Standards for advertising the Fast Foods</a:t>
            </a:r>
          </a:p>
          <a:p>
            <a:pPr>
              <a:buFont typeface="Wingdings" panose="05000000000000000000" pitchFamily="2" charset="2"/>
              <a:buChar char="Ø"/>
            </a:pPr>
            <a:r>
              <a:rPr lang="en-US" sz="2200" dirty="0" smtClean="0">
                <a:latin typeface="Times New Roman" panose="02020603050405020304" pitchFamily="18" charset="0"/>
                <a:cs typeface="Times New Roman" panose="02020603050405020304" pitchFamily="18" charset="0"/>
              </a:rPr>
              <a:t>The effects of advertising on the American culture</a:t>
            </a:r>
          </a:p>
          <a:p>
            <a:pPr>
              <a:buFont typeface="Wingdings" panose="05000000000000000000" pitchFamily="2" charset="2"/>
              <a:buChar char="Ø"/>
            </a:pPr>
            <a:r>
              <a:rPr lang="en-US" sz="2200" dirty="0" smtClean="0">
                <a:latin typeface="Times New Roman" panose="02020603050405020304" pitchFamily="18" charset="0"/>
                <a:cs typeface="Times New Roman" panose="02020603050405020304" pitchFamily="18" charset="0"/>
              </a:rPr>
              <a:t>Primary strategies used in persuading clients in advertising</a:t>
            </a:r>
          </a:p>
          <a:p>
            <a:pPr>
              <a:buFont typeface="Wingdings" panose="05000000000000000000" pitchFamily="2" charset="2"/>
              <a:buChar char="Ø"/>
            </a:pPr>
            <a:r>
              <a:rPr lang="en-US" sz="2200" dirty="0" smtClean="0">
                <a:latin typeface="Times New Roman" panose="02020603050405020304" pitchFamily="18" charset="0"/>
                <a:cs typeface="Times New Roman" panose="02020603050405020304" pitchFamily="18" charset="0"/>
              </a:rPr>
              <a:t>School advertising</a:t>
            </a:r>
          </a:p>
          <a:p>
            <a:pPr>
              <a:buFont typeface="Wingdings" panose="05000000000000000000" pitchFamily="2" charset="2"/>
              <a:buChar char="Ø"/>
            </a:pPr>
            <a:r>
              <a:rPr lang="en-US" sz="2200" dirty="0" smtClean="0">
                <a:latin typeface="Times New Roman" panose="02020603050405020304" pitchFamily="18" charset="0"/>
                <a:cs typeface="Times New Roman" panose="02020603050405020304" pitchFamily="18" charset="0"/>
              </a:rPr>
              <a:t>Children in advertising</a:t>
            </a:r>
          </a:p>
          <a:p>
            <a:pPr>
              <a:buFont typeface="Wingdings" panose="05000000000000000000" pitchFamily="2" charset="2"/>
              <a:buChar char="Ø"/>
            </a:pPr>
            <a:r>
              <a:rPr lang="en-US" sz="2200" dirty="0" smtClean="0">
                <a:latin typeface="Times New Roman" panose="02020603050405020304" pitchFamily="18" charset="0"/>
                <a:cs typeface="Times New Roman" panose="02020603050405020304" pitchFamily="18" charset="0"/>
              </a:rPr>
              <a:t>Politics in advertising</a:t>
            </a:r>
          </a:p>
          <a:p>
            <a:pPr>
              <a:buFont typeface="Wingdings" panose="05000000000000000000" pitchFamily="2" charset="2"/>
              <a:buChar char="Ø"/>
            </a:pPr>
            <a:r>
              <a:rPr lang="en-US" sz="2200" dirty="0" smtClean="0">
                <a:latin typeface="Times New Roman" panose="02020603050405020304" pitchFamily="18" charset="0"/>
                <a:cs typeface="Times New Roman" panose="02020603050405020304" pitchFamily="18" charset="0"/>
              </a:rPr>
              <a:t>Health in advertising</a:t>
            </a:r>
          </a:p>
          <a:p>
            <a:pPr>
              <a:buFont typeface="Wingdings" panose="05000000000000000000" pitchFamily="2" charset="2"/>
              <a:buChar char="Ø"/>
            </a:pPr>
            <a:r>
              <a:rPr lang="en-US" sz="2200" dirty="0" smtClean="0">
                <a:latin typeface="Times New Roman" panose="02020603050405020304" pitchFamily="18" charset="0"/>
                <a:cs typeface="Times New Roman" panose="02020603050405020304" pitchFamily="18" charset="0"/>
              </a:rPr>
              <a:t>Creative and appealing commercial</a:t>
            </a:r>
          </a:p>
          <a:p>
            <a:pPr>
              <a:buFont typeface="Wingdings" panose="05000000000000000000" pitchFamily="2" charset="2"/>
              <a:buChar char="Ø"/>
            </a:pPr>
            <a:r>
              <a:rPr lang="en-US" sz="2200" dirty="0" smtClean="0">
                <a:latin typeface="Times New Roman" panose="02020603050405020304" pitchFamily="18" charset="0"/>
                <a:cs typeface="Times New Roman" panose="02020603050405020304" pitchFamily="18" charset="0"/>
              </a:rPr>
              <a:t>Elements that are unusual in commercial</a:t>
            </a:r>
          </a:p>
          <a:p>
            <a:pPr>
              <a:buFont typeface="Wingdings" panose="05000000000000000000" pitchFamily="2" charset="2"/>
              <a:buChar char="Ø"/>
            </a:pPr>
            <a:r>
              <a:rPr lang="en-US" sz="2200" dirty="0" smtClean="0">
                <a:latin typeface="Times New Roman" panose="02020603050405020304" pitchFamily="18" charset="0"/>
                <a:cs typeface="Times New Roman" panose="02020603050405020304" pitchFamily="18" charset="0"/>
              </a:rPr>
              <a:t>Target group</a:t>
            </a:r>
          </a:p>
          <a:p>
            <a:pPr>
              <a:buFont typeface="Wingdings" panose="05000000000000000000" pitchFamily="2" charset="2"/>
              <a:buChar char="Ø"/>
            </a:pPr>
            <a:r>
              <a:rPr lang="en-US" sz="2200" dirty="0" smtClean="0">
                <a:latin typeface="Times New Roman" panose="02020603050405020304" pitchFamily="18" charset="0"/>
                <a:cs typeface="Times New Roman" panose="02020603050405020304" pitchFamily="18" charset="0"/>
              </a:rPr>
              <a:t>Consumers appeal</a:t>
            </a:r>
          </a:p>
          <a:p>
            <a:pPr>
              <a:buFont typeface="Wingdings" panose="05000000000000000000" pitchFamily="2" charset="2"/>
              <a:buChar char="Ø"/>
            </a:pPr>
            <a:r>
              <a:rPr lang="en-US" sz="2200" dirty="0" smtClean="0">
                <a:latin typeface="Times New Roman" panose="02020603050405020304" pitchFamily="18" charset="0"/>
                <a:cs typeface="Times New Roman" panose="02020603050405020304" pitchFamily="18" charset="0"/>
              </a:rPr>
              <a:t>Effectiveness in brand name recognition</a:t>
            </a:r>
          </a:p>
          <a:p>
            <a:pPr>
              <a:buFont typeface="Wingdings" panose="05000000000000000000" pitchFamily="2" charset="2"/>
              <a:buChar char="Ø"/>
            </a:pPr>
            <a:r>
              <a:rPr lang="en-US" sz="2200" dirty="0" smtClean="0">
                <a:latin typeface="Times New Roman" panose="02020603050405020304" pitchFamily="18" charset="0"/>
                <a:cs typeface="Times New Roman" panose="02020603050405020304" pitchFamily="18" charset="0"/>
              </a:rPr>
              <a:t>Meeting the ethical standards</a:t>
            </a:r>
          </a:p>
          <a:p>
            <a:pPr>
              <a:buFont typeface="Wingdings" panose="05000000000000000000" pitchFamily="2" charset="2"/>
              <a:buChar char="Ø"/>
            </a:pPr>
            <a:r>
              <a:rPr lang="en-US" sz="2200" dirty="0" smtClean="0">
                <a:latin typeface="Times New Roman" panose="02020603050405020304" pitchFamily="18" charset="0"/>
                <a:cs typeface="Times New Roman" panose="02020603050405020304" pitchFamily="18" charset="0"/>
              </a:rPr>
              <a:t>References</a:t>
            </a: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829249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Ethical Standards for Advertising the Fast foods</a:t>
            </a:r>
            <a:endParaRPr lang="en-US" dirty="0"/>
          </a:p>
        </p:txBody>
      </p:sp>
      <p:sp>
        <p:nvSpPr>
          <p:cNvPr id="3" name="Content Placeholder 2"/>
          <p:cNvSpPr>
            <a:spLocks noGrp="1"/>
          </p:cNvSpPr>
          <p:nvPr>
            <p:ph idx="1"/>
          </p:nvPr>
        </p:nvSpPr>
        <p:spPr/>
        <p:txBody>
          <a:bodyPr/>
          <a:lstStyle/>
          <a:p>
            <a:pPr marL="0" indent="0">
              <a:buNone/>
            </a:pPr>
            <a:r>
              <a:rPr lang="en-US" dirty="0" smtClean="0"/>
              <a:t>There are 8 principles and practices for </a:t>
            </a:r>
            <a:r>
              <a:rPr lang="en-US" dirty="0"/>
              <a:t>advertising (</a:t>
            </a:r>
            <a:r>
              <a:rPr lang="en-US" dirty="0" smtClean="0"/>
              <a:t>Andreyeva et al., 2016)</a:t>
            </a:r>
          </a:p>
          <a:p>
            <a:pPr>
              <a:buFont typeface="+mj-lt"/>
              <a:buAutoNum type="arabicPeriod"/>
            </a:pPr>
            <a:r>
              <a:rPr lang="en-US" dirty="0" smtClean="0"/>
              <a:t>There should be a clear separation of paid advertising from news.</a:t>
            </a:r>
          </a:p>
          <a:p>
            <a:pPr>
              <a:buFont typeface="+mj-lt"/>
              <a:buAutoNum type="arabicPeriod"/>
            </a:pPr>
            <a:r>
              <a:rPr lang="en-US" dirty="0" smtClean="0"/>
              <a:t>Maintenance of the utmost truth and high standards of ethics.</a:t>
            </a:r>
          </a:p>
          <a:p>
            <a:pPr>
              <a:buFont typeface="+mj-lt"/>
              <a:buAutoNum type="arabicPeriod"/>
            </a:pPr>
            <a:r>
              <a:rPr lang="en-US" dirty="0" smtClean="0"/>
              <a:t>There should be a clear disclosure of all material conditions.</a:t>
            </a:r>
          </a:p>
          <a:p>
            <a:pPr>
              <a:buFont typeface="+mj-lt"/>
              <a:buAutoNum type="arabicPeriod"/>
            </a:pPr>
            <a:r>
              <a:rPr lang="en-US" dirty="0" smtClean="0"/>
              <a:t>There must be highest personal ethics when creating commercials</a:t>
            </a:r>
          </a:p>
          <a:p>
            <a:pPr>
              <a:buFont typeface="+mj-lt"/>
              <a:buAutoNum type="arabicPeriod"/>
            </a:pPr>
            <a:r>
              <a:rPr lang="en-US" dirty="0" smtClean="0"/>
              <a:t>The consumers privacy must be maintained at all times</a:t>
            </a:r>
          </a:p>
          <a:p>
            <a:pPr>
              <a:buFont typeface="+mj-lt"/>
              <a:buAutoNum type="arabicPeriod"/>
            </a:pPr>
            <a:r>
              <a:rPr lang="en-US" dirty="0" smtClean="0"/>
              <a:t>All the consumers must be treated fairly</a:t>
            </a:r>
          </a:p>
          <a:p>
            <a:pPr>
              <a:buFont typeface="+mj-lt"/>
              <a:buAutoNum type="arabicPeriod"/>
            </a:pPr>
            <a:r>
              <a:rPr lang="en-US" dirty="0" smtClean="0"/>
              <a:t>Potential ethical concerns must be privately discussed</a:t>
            </a:r>
          </a:p>
          <a:p>
            <a:pPr>
              <a:buFont typeface="+mj-lt"/>
              <a:buAutoNum type="arabicPeriod"/>
            </a:pPr>
            <a:r>
              <a:rPr lang="en-US" dirty="0" smtClean="0"/>
              <a:t>There are federal, state and local advertising laws that should be followed</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7426" y="4217705"/>
            <a:ext cx="2093391" cy="1128228"/>
          </a:xfrm>
          <a:prstGeom prst="rect">
            <a:avLst/>
          </a:prstGeom>
        </p:spPr>
      </p:pic>
    </p:spTree>
    <p:extLst>
      <p:ext uri="{BB962C8B-B14F-4D97-AF65-F5344CB8AC3E}">
        <p14:creationId xmlns:p14="http://schemas.microsoft.com/office/powerpoint/2010/main" val="25874066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Effects of Advertising on the American Culture</a:t>
            </a:r>
            <a:endParaRPr lang="en-US" dirty="0"/>
          </a:p>
        </p:txBody>
      </p:sp>
      <p:sp>
        <p:nvSpPr>
          <p:cNvPr id="3" name="Content Placeholder 2"/>
          <p:cNvSpPr>
            <a:spLocks noGrp="1"/>
          </p:cNvSpPr>
          <p:nvPr>
            <p:ph idx="1"/>
          </p:nvPr>
        </p:nvSpPr>
        <p:spPr/>
        <p:txBody>
          <a:bodyPr/>
          <a:lstStyle/>
          <a:p>
            <a:r>
              <a:rPr lang="en-US" dirty="0" smtClean="0"/>
              <a:t>Impacts the values of the consumers.</a:t>
            </a:r>
          </a:p>
          <a:p>
            <a:r>
              <a:rPr lang="en-US" dirty="0" smtClean="0"/>
              <a:t>Brings unrealistic expectations about a product.</a:t>
            </a:r>
          </a:p>
          <a:p>
            <a:r>
              <a:rPr lang="en-US" dirty="0" smtClean="0"/>
              <a:t>It stifles choice instead of promoting the same.</a:t>
            </a:r>
          </a:p>
          <a:p>
            <a:r>
              <a:rPr lang="en-US" dirty="0" smtClean="0"/>
              <a:t>Leads to unhealthy eating habits in the society.</a:t>
            </a:r>
          </a:p>
          <a:p>
            <a:r>
              <a:rPr lang="en-US" dirty="0" smtClean="0"/>
              <a:t>Fast food advertisements make the foods look like the best</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9707" y="4100976"/>
            <a:ext cx="2730321" cy="1834434"/>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11851" y="4100975"/>
            <a:ext cx="3205626" cy="1803165"/>
          </a:xfrm>
          <a:prstGeom prst="rect">
            <a:avLst/>
          </a:prstGeom>
        </p:spPr>
      </p:pic>
    </p:spTree>
    <p:extLst>
      <p:ext uri="{BB962C8B-B14F-4D97-AF65-F5344CB8AC3E}">
        <p14:creationId xmlns:p14="http://schemas.microsoft.com/office/powerpoint/2010/main" val="21442454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Primary Strategies used in Persuading Clients in Advertising the product</a:t>
            </a:r>
            <a:endParaRPr lang="en-US" dirty="0"/>
          </a:p>
        </p:txBody>
      </p:sp>
      <p:sp>
        <p:nvSpPr>
          <p:cNvPr id="3" name="Content Placeholder 2"/>
          <p:cNvSpPr>
            <a:spLocks noGrp="1"/>
          </p:cNvSpPr>
          <p:nvPr>
            <p:ph idx="1"/>
          </p:nvPr>
        </p:nvSpPr>
        <p:spPr/>
        <p:txBody>
          <a:bodyPr/>
          <a:lstStyle/>
          <a:p>
            <a:r>
              <a:rPr lang="en-US" dirty="0" smtClean="0"/>
              <a:t>Promotions- Used in enticing consumers to purchase a product</a:t>
            </a:r>
          </a:p>
          <a:p>
            <a:r>
              <a:rPr lang="en-US" dirty="0" smtClean="0"/>
              <a:t>Repetitions- Helps in keeping the brand at the forefront of a consumer’s mind</a:t>
            </a:r>
          </a:p>
          <a:p>
            <a:r>
              <a:rPr lang="en-US" dirty="0" smtClean="0"/>
              <a:t>Bandwagon- Where consumers are convinced using a group mentality. For example, saying a particular group uses the product</a:t>
            </a:r>
          </a:p>
          <a:p>
            <a:r>
              <a:rPr lang="en-US" dirty="0" smtClean="0"/>
              <a:t>Claims- May include misleading information between the overall message and the message on the prints.</a:t>
            </a:r>
          </a:p>
          <a:p>
            <a:r>
              <a:rPr lang="en-US" dirty="0" smtClean="0"/>
              <a:t>Association- Includes associating a product with a famous person or a catchy jingle</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31832" y="4637428"/>
            <a:ext cx="3008430" cy="1403934"/>
          </a:xfrm>
          <a:prstGeom prst="rect">
            <a:avLst/>
          </a:prstGeom>
        </p:spPr>
      </p:pic>
    </p:spTree>
    <p:extLst>
      <p:ext uri="{BB962C8B-B14F-4D97-AF65-F5344CB8AC3E}">
        <p14:creationId xmlns:p14="http://schemas.microsoft.com/office/powerpoint/2010/main" val="13365510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School Advertising</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smtClean="0"/>
              <a:t>The states in the US have regulations with regards to advertisements of fast foods in the </a:t>
            </a:r>
            <a:r>
              <a:rPr lang="en-US" dirty="0"/>
              <a:t>schools </a:t>
            </a:r>
            <a:r>
              <a:rPr lang="en-US" dirty="0" smtClean="0"/>
              <a:t>(Andreyeva et al., 2016).</a:t>
            </a:r>
          </a:p>
          <a:p>
            <a:pPr>
              <a:buFont typeface="Wingdings" panose="05000000000000000000" pitchFamily="2" charset="2"/>
              <a:buChar char="Ø"/>
            </a:pPr>
            <a:r>
              <a:rPr lang="en-US" dirty="0" smtClean="0"/>
              <a:t>Those in favor of the advertisements assert that it helps in raising money for school districts.</a:t>
            </a:r>
          </a:p>
          <a:p>
            <a:pPr>
              <a:buFont typeface="Wingdings" panose="05000000000000000000" pitchFamily="2" charset="2"/>
              <a:buChar char="Ø"/>
            </a:pPr>
            <a:r>
              <a:rPr lang="en-US" dirty="0" smtClean="0"/>
              <a:t>Those against the advertisements like the fast foods ads say some adverts easily persuade the children and the fast foods are not good for their health.</a:t>
            </a:r>
          </a:p>
          <a:p>
            <a:pPr>
              <a:buFont typeface="Wingdings" panose="05000000000000000000" pitchFamily="2" charset="2"/>
              <a:buChar char="Ø"/>
            </a:pPr>
            <a:r>
              <a:rPr lang="en-US" dirty="0" smtClean="0"/>
              <a:t>Schools are a big and easy targets for selling the products since the children in the schools can easily be convinced.</a:t>
            </a:r>
          </a:p>
          <a:p>
            <a:pPr>
              <a:buFont typeface="Wingdings" panose="05000000000000000000" pitchFamily="2" charset="2"/>
              <a:buChar char="Ø"/>
            </a:pPr>
            <a:r>
              <a:rPr lang="en-US" dirty="0" smtClean="0"/>
              <a:t>Some schools have banned advertising in their compounds and it can only be done a few miles away from the schools (Kelly et al., 2016).</a:t>
            </a:r>
            <a:endParaRPr lang="en-US" dirty="0"/>
          </a:p>
        </p:txBody>
      </p:sp>
    </p:spTree>
    <p:extLst>
      <p:ext uri="{BB962C8B-B14F-4D97-AF65-F5344CB8AC3E}">
        <p14:creationId xmlns:p14="http://schemas.microsoft.com/office/powerpoint/2010/main" val="16329126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Children in Advertising</a:t>
            </a:r>
            <a:endParaRPr lang="en-US" dirty="0"/>
          </a:p>
        </p:txBody>
      </p:sp>
      <p:sp>
        <p:nvSpPr>
          <p:cNvPr id="3" name="Content Placeholder 2"/>
          <p:cNvSpPr>
            <a:spLocks noGrp="1"/>
          </p:cNvSpPr>
          <p:nvPr>
            <p:ph idx="1"/>
          </p:nvPr>
        </p:nvSpPr>
        <p:spPr/>
        <p:txBody>
          <a:bodyPr/>
          <a:lstStyle/>
          <a:p>
            <a:r>
              <a:rPr lang="en-US" dirty="0" smtClean="0"/>
              <a:t>Objectifying children in the advertisements leads </a:t>
            </a:r>
          </a:p>
          <a:p>
            <a:pPr marL="0" indent="0">
              <a:buNone/>
            </a:pPr>
            <a:r>
              <a:rPr lang="en-US" dirty="0"/>
              <a:t> </a:t>
            </a:r>
            <a:r>
              <a:rPr lang="en-US" dirty="0" smtClean="0"/>
              <a:t>     low self esteem among them.</a:t>
            </a:r>
          </a:p>
          <a:p>
            <a:pPr>
              <a:buFont typeface="Wingdings" panose="05000000000000000000" pitchFamily="2" charset="2"/>
              <a:buChar char="Ø"/>
            </a:pPr>
            <a:r>
              <a:rPr lang="en-US" dirty="0" smtClean="0"/>
              <a:t>Low self esteem issues may lead to unhealthy </a:t>
            </a:r>
          </a:p>
          <a:p>
            <a:pPr marL="0" indent="0">
              <a:buNone/>
            </a:pPr>
            <a:r>
              <a:rPr lang="en-US" dirty="0"/>
              <a:t> </a:t>
            </a:r>
            <a:r>
              <a:rPr lang="en-US" dirty="0" smtClean="0"/>
              <a:t>    weight control actions and behaviors like diet</a:t>
            </a:r>
          </a:p>
          <a:p>
            <a:pPr marL="0" indent="0">
              <a:buNone/>
            </a:pPr>
            <a:r>
              <a:rPr lang="en-US" dirty="0"/>
              <a:t> </a:t>
            </a:r>
            <a:r>
              <a:rPr lang="en-US" dirty="0" smtClean="0"/>
              <a:t>    pills and skipping meals.</a:t>
            </a:r>
          </a:p>
          <a:p>
            <a:pPr>
              <a:buFont typeface="Wingdings" panose="05000000000000000000" pitchFamily="2" charset="2"/>
              <a:buChar char="Ø"/>
            </a:pPr>
            <a:r>
              <a:rPr lang="en-US" dirty="0" smtClean="0"/>
              <a:t>Body dissatisfaction and concerns that are related to weight amongst the children</a:t>
            </a:r>
          </a:p>
          <a:p>
            <a:pPr>
              <a:buFont typeface="Wingdings" panose="05000000000000000000" pitchFamily="2" charset="2"/>
              <a:buChar char="Ø"/>
            </a:pPr>
            <a:r>
              <a:rPr lang="en-US" dirty="0" smtClean="0"/>
              <a:t>The risk of weight bias marginalization may arise</a:t>
            </a:r>
          </a:p>
          <a:p>
            <a:pPr>
              <a:buFont typeface="Wingdings" panose="05000000000000000000" pitchFamily="2" charset="2"/>
              <a:buChar char="Ø"/>
            </a:pPr>
            <a:r>
              <a:rPr lang="en-US" dirty="0" smtClean="0"/>
              <a:t>Most of the images in food advertising target children who are linked to obesity</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24611" y="2300750"/>
            <a:ext cx="2543175" cy="1800225"/>
          </a:xfrm>
          <a:prstGeom prst="rect">
            <a:avLst/>
          </a:prstGeom>
        </p:spPr>
      </p:pic>
    </p:spTree>
    <p:extLst>
      <p:ext uri="{BB962C8B-B14F-4D97-AF65-F5344CB8AC3E}">
        <p14:creationId xmlns:p14="http://schemas.microsoft.com/office/powerpoint/2010/main" val="20306950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Politics in Advertising</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There are truth and false claims when advertising the fast foods, the aim being to gain a political millage.</a:t>
            </a:r>
          </a:p>
          <a:p>
            <a:r>
              <a:rPr lang="en-US" dirty="0" smtClean="0"/>
              <a:t>Advertisers identity. The person in the advert can influence consumers</a:t>
            </a:r>
          </a:p>
          <a:p>
            <a:pPr marL="0" indent="0">
              <a:buNone/>
            </a:pPr>
            <a:r>
              <a:rPr lang="en-US" dirty="0" smtClean="0"/>
              <a:t>   </a:t>
            </a:r>
          </a:p>
          <a:p>
            <a:r>
              <a:rPr lang="en-US" dirty="0" smtClean="0"/>
              <a:t>Equal opportunity. Are</a:t>
            </a:r>
          </a:p>
          <a:p>
            <a:pPr marL="0" indent="0">
              <a:buNone/>
            </a:pPr>
            <a:r>
              <a:rPr lang="en-US" dirty="0"/>
              <a:t> </a:t>
            </a:r>
            <a:r>
              <a:rPr lang="en-US" dirty="0" smtClean="0"/>
              <a:t>    the companies </a:t>
            </a:r>
          </a:p>
          <a:p>
            <a:pPr marL="0" indent="0">
              <a:buNone/>
            </a:pPr>
            <a:r>
              <a:rPr lang="en-US" dirty="0"/>
              <a:t> </a:t>
            </a:r>
            <a:r>
              <a:rPr lang="en-US" dirty="0" smtClean="0"/>
              <a:t>     enjoying equal</a:t>
            </a:r>
          </a:p>
          <a:p>
            <a:pPr marL="0" indent="0">
              <a:buNone/>
            </a:pPr>
            <a:r>
              <a:rPr lang="en-US" dirty="0"/>
              <a:t> </a:t>
            </a:r>
            <a:r>
              <a:rPr lang="en-US" dirty="0" smtClean="0"/>
              <a:t>     opportunities</a:t>
            </a:r>
          </a:p>
          <a:p>
            <a:r>
              <a:rPr lang="en-US" dirty="0" smtClean="0"/>
              <a:t>Compliance. Are those</a:t>
            </a:r>
          </a:p>
          <a:p>
            <a:pPr marL="0" indent="0">
              <a:buNone/>
            </a:pPr>
            <a:r>
              <a:rPr lang="en-US" dirty="0"/>
              <a:t> </a:t>
            </a:r>
            <a:r>
              <a:rPr lang="en-US" dirty="0" smtClean="0"/>
              <a:t>    advertising in politics</a:t>
            </a:r>
          </a:p>
          <a:p>
            <a:pPr marL="0" indent="0">
              <a:buNone/>
            </a:pPr>
            <a:r>
              <a:rPr lang="en-US" dirty="0"/>
              <a:t> </a:t>
            </a:r>
            <a:r>
              <a:rPr lang="en-US" dirty="0" smtClean="0"/>
              <a:t>    complying with ethics</a:t>
            </a:r>
          </a:p>
          <a:p>
            <a:pPr marL="0" indent="0">
              <a:buNone/>
            </a:pPr>
            <a:r>
              <a:rPr lang="en-US" dirty="0"/>
              <a:t> </a:t>
            </a:r>
            <a:r>
              <a:rPr lang="en-US" dirty="0" smtClean="0"/>
              <a:t>     rules.</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03481" y="3061626"/>
            <a:ext cx="5073787" cy="2849777"/>
          </a:xfrm>
          <a:prstGeom prst="rect">
            <a:avLst/>
          </a:prstGeom>
        </p:spPr>
      </p:pic>
    </p:spTree>
    <p:extLst>
      <p:ext uri="{BB962C8B-B14F-4D97-AF65-F5344CB8AC3E}">
        <p14:creationId xmlns:p14="http://schemas.microsoft.com/office/powerpoint/2010/main" val="15136613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Health in Advertising</a:t>
            </a:r>
            <a:endParaRPr lang="en-US" dirty="0"/>
          </a:p>
        </p:txBody>
      </p:sp>
      <p:sp>
        <p:nvSpPr>
          <p:cNvPr id="3" name="Content Placeholder 2"/>
          <p:cNvSpPr>
            <a:spLocks noGrp="1"/>
          </p:cNvSpPr>
          <p:nvPr>
            <p:ph idx="1"/>
          </p:nvPr>
        </p:nvSpPr>
        <p:spPr/>
        <p:txBody>
          <a:bodyPr/>
          <a:lstStyle/>
          <a:p>
            <a:r>
              <a:rPr lang="en-US" dirty="0" smtClean="0"/>
              <a:t>The fast food industry has taken over the advertising airwaves and are doing their businesses without caring about consumers health.</a:t>
            </a:r>
          </a:p>
          <a:p>
            <a:r>
              <a:rPr lang="en-US" dirty="0" smtClean="0"/>
              <a:t>They keep on advertising foods that do not have nutrients and are not healthy. All they want is to make money.</a:t>
            </a:r>
          </a:p>
          <a:p>
            <a:r>
              <a:rPr lang="en-US" dirty="0" smtClean="0"/>
              <a:t>They also advertise large portions and sizes that are unhealthy and may lead to obesity when taken for a long period.</a:t>
            </a:r>
          </a:p>
          <a:p>
            <a:r>
              <a:rPr lang="en-US" dirty="0" smtClean="0"/>
              <a:t>Most of the consumers are getting physically unfit because of consuming the fast foods in excess.</a:t>
            </a:r>
          </a:p>
          <a:p>
            <a:r>
              <a:rPr lang="en-US" dirty="0" smtClean="0"/>
              <a:t>The fast foods ads are mostly persuasive and when people consume the foods for a long time, it may lead to diseases.</a:t>
            </a:r>
          </a:p>
          <a:p>
            <a:endParaRPr lang="en-US" dirty="0" smtClean="0"/>
          </a:p>
          <a:p>
            <a:endParaRPr lang="en-US" dirty="0"/>
          </a:p>
        </p:txBody>
      </p:sp>
    </p:spTree>
    <p:extLst>
      <p:ext uri="{BB962C8B-B14F-4D97-AF65-F5344CB8AC3E}">
        <p14:creationId xmlns:p14="http://schemas.microsoft.com/office/powerpoint/2010/main" val="12665366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Creative and Appealing Commercials</a:t>
            </a:r>
            <a:br>
              <a:rPr lang="en-US" dirty="0" smtClean="0"/>
            </a:br>
            <a:endParaRPr lang="en-US" dirty="0"/>
          </a:p>
        </p:txBody>
      </p:sp>
      <p:sp>
        <p:nvSpPr>
          <p:cNvPr id="6" name="Content Placeholder 5"/>
          <p:cNvSpPr>
            <a:spLocks noGrp="1"/>
          </p:cNvSpPr>
          <p:nvPr>
            <p:ph idx="1"/>
          </p:nvPr>
        </p:nvSpPr>
        <p:spPr/>
        <p:txBody>
          <a:bodyPr/>
          <a:lstStyle/>
          <a:p>
            <a:r>
              <a:rPr lang="en-US" dirty="0" smtClean="0"/>
              <a:t>Fast foods commercials are very creative, appealing and inescapable.</a:t>
            </a:r>
          </a:p>
          <a:p>
            <a:r>
              <a:rPr lang="en-US" dirty="0" smtClean="0"/>
              <a:t>They easily convince the target audience that they are the best foods, cheap and easily available.</a:t>
            </a:r>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7735" y="3257789"/>
            <a:ext cx="4121240" cy="3355514"/>
          </a:xfrm>
          <a:prstGeom prst="rect">
            <a:avLst/>
          </a:prstGeom>
        </p:spPr>
      </p:pic>
    </p:spTree>
    <p:extLst>
      <p:ext uri="{BB962C8B-B14F-4D97-AF65-F5344CB8AC3E}">
        <p14:creationId xmlns:p14="http://schemas.microsoft.com/office/powerpoint/2010/main" val="3926527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Elements that are Unusual in Commercials</a:t>
            </a:r>
            <a:endParaRPr lang="en-US" dirty="0"/>
          </a:p>
        </p:txBody>
      </p:sp>
      <p:sp>
        <p:nvSpPr>
          <p:cNvPr id="3" name="Content Placeholder 2"/>
          <p:cNvSpPr>
            <a:spLocks noGrp="1"/>
          </p:cNvSpPr>
          <p:nvPr>
            <p:ph idx="1"/>
          </p:nvPr>
        </p:nvSpPr>
        <p:spPr/>
        <p:txBody>
          <a:bodyPr/>
          <a:lstStyle/>
          <a:p>
            <a:r>
              <a:rPr lang="en-US" dirty="0" smtClean="0"/>
              <a:t>The advertisement and talk of eating unhealthy foods. In the advertisements, the advertisers advertise eating of the unhealthy foods. They do not care about the health of the consumers. They only care about their businesses.</a:t>
            </a:r>
          </a:p>
          <a:p>
            <a:r>
              <a:rPr lang="en-US" dirty="0" smtClean="0"/>
              <a:t>Different fast foods company attacking each other’s products. For example, company A saying company’s B products are unhealthy and in real sense, both the companies offer </a:t>
            </a:r>
            <a:r>
              <a:rPr lang="en-US" dirty="0"/>
              <a:t>fast foods </a:t>
            </a:r>
            <a:r>
              <a:rPr lang="en-US" dirty="0" smtClean="0"/>
              <a:t>(Andreyeva et al., 2016) </a:t>
            </a:r>
            <a:r>
              <a:rPr lang="en-US" dirty="0"/>
              <a:t>. </a:t>
            </a:r>
            <a:endParaRPr lang="en-US" dirty="0" smtClean="0"/>
          </a:p>
          <a:p>
            <a:r>
              <a:rPr lang="en-US" dirty="0" smtClean="0"/>
              <a:t>The way they advertise a meal but when you go to the restaurant you find it is not exactly what they were saying on television.</a:t>
            </a:r>
          </a:p>
          <a:p>
            <a:r>
              <a:rPr lang="en-US" dirty="0" smtClean="0"/>
              <a:t>Advertising using other companies products to build a name, but in real sense, the company does not offer such a product (Kelly et al., 2016).</a:t>
            </a:r>
            <a:endParaRPr lang="en-US" dirty="0"/>
          </a:p>
        </p:txBody>
      </p:sp>
    </p:spTree>
    <p:extLst>
      <p:ext uri="{BB962C8B-B14F-4D97-AF65-F5344CB8AC3E}">
        <p14:creationId xmlns:p14="http://schemas.microsoft.com/office/powerpoint/2010/main" val="36579124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Target Group</a:t>
            </a:r>
            <a:endParaRPr lang="en-US" dirty="0"/>
          </a:p>
        </p:txBody>
      </p:sp>
      <p:sp>
        <p:nvSpPr>
          <p:cNvPr id="3" name="Content Placeholder 2"/>
          <p:cNvSpPr>
            <a:spLocks noGrp="1"/>
          </p:cNvSpPr>
          <p:nvPr>
            <p:ph idx="1"/>
          </p:nvPr>
        </p:nvSpPr>
        <p:spPr/>
        <p:txBody>
          <a:bodyPr>
            <a:normAutofit lnSpcReduction="10000"/>
          </a:bodyPr>
          <a:lstStyle/>
          <a:p>
            <a:r>
              <a:rPr lang="en-US" dirty="0" smtClean="0"/>
              <a:t>Children- They can easily be influenced by the commercials.</a:t>
            </a:r>
          </a:p>
          <a:p>
            <a:r>
              <a:rPr lang="en-US" dirty="0" smtClean="0"/>
              <a:t>Families- A family that is very busy and have no time to cook at home can decide to have fast foods as the easiest way of getting food. </a:t>
            </a:r>
          </a:p>
          <a:p>
            <a:r>
              <a:rPr lang="en-US" dirty="0" smtClean="0"/>
              <a:t>Healthy Eaters. They are people who eat healthy foods. They are the untapped market for the fast foods and most of the fast food ads target this ‘new’ market</a:t>
            </a:r>
          </a:p>
          <a:p>
            <a:r>
              <a:rPr lang="en-US" dirty="0" smtClean="0"/>
              <a:t>Athletes- They require a lot of energy. When the adverts for fast foods run, most of them advertise how the foods can easily bring energy.</a:t>
            </a:r>
          </a:p>
          <a:p>
            <a:r>
              <a:rPr lang="en-US" dirty="0" smtClean="0"/>
              <a:t>Middle aged people- Most of the middle aged people are in the years where they want to explore different things and foods. Most of the fast foods have a lot of carbs and sugar, that is what the middle aged people like despite the excess carbs and sugar being unhealthy.</a:t>
            </a:r>
            <a:endParaRPr lang="en-US" dirty="0"/>
          </a:p>
        </p:txBody>
      </p:sp>
    </p:spTree>
    <p:extLst>
      <p:ext uri="{BB962C8B-B14F-4D97-AF65-F5344CB8AC3E}">
        <p14:creationId xmlns:p14="http://schemas.microsoft.com/office/powerpoint/2010/main" val="13754333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Consumers Appeal</a:t>
            </a:r>
            <a:endParaRPr lang="en-US" dirty="0"/>
          </a:p>
        </p:txBody>
      </p:sp>
      <p:sp>
        <p:nvSpPr>
          <p:cNvPr id="3" name="Content Placeholder 2"/>
          <p:cNvSpPr>
            <a:spLocks noGrp="1"/>
          </p:cNvSpPr>
          <p:nvPr>
            <p:ph idx="1"/>
          </p:nvPr>
        </p:nvSpPr>
        <p:spPr/>
        <p:txBody>
          <a:bodyPr/>
          <a:lstStyle/>
          <a:p>
            <a:r>
              <a:rPr lang="en-US" dirty="0" smtClean="0"/>
              <a:t>Consumers appeal is a product’s or company's brand name attractiveness to customers. It is what appeals to the consumers.</a:t>
            </a:r>
          </a:p>
          <a:p>
            <a:r>
              <a:rPr lang="en-US" dirty="0" smtClean="0"/>
              <a:t>Healthy Eating. Despite eating the unhealthy foods, most consumers want to eat healthy. Some consumers actually think that the fast foods are healthy.</a:t>
            </a:r>
          </a:p>
          <a:p>
            <a:r>
              <a:rPr lang="en-US" dirty="0" smtClean="0"/>
              <a:t>Fresh foods. Consumers desire to eat food that is fresh.</a:t>
            </a:r>
          </a:p>
          <a:p>
            <a:r>
              <a:rPr lang="en-US" dirty="0" smtClean="0"/>
              <a:t>Avoidance of greasy unhealthy foods. They are foods that will harm a consumers body and cause diseases.</a:t>
            </a:r>
          </a:p>
          <a:p>
            <a:r>
              <a:rPr lang="en-US" dirty="0" smtClean="0"/>
              <a:t>Funny and creative adverts. They mostly appeal to children who convince their parents to buy the fast foods.</a:t>
            </a:r>
          </a:p>
        </p:txBody>
      </p:sp>
    </p:spTree>
    <p:extLst>
      <p:ext uri="{BB962C8B-B14F-4D97-AF65-F5344CB8AC3E}">
        <p14:creationId xmlns:p14="http://schemas.microsoft.com/office/powerpoint/2010/main" val="8218480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Effective Brand Recognition</a:t>
            </a:r>
            <a:endParaRPr lang="en-US" dirty="0"/>
          </a:p>
        </p:txBody>
      </p:sp>
      <p:sp>
        <p:nvSpPr>
          <p:cNvPr id="3" name="Content Placeholder 2"/>
          <p:cNvSpPr>
            <a:spLocks noGrp="1"/>
          </p:cNvSpPr>
          <p:nvPr>
            <p:ph idx="1"/>
          </p:nvPr>
        </p:nvSpPr>
        <p:spPr/>
        <p:txBody>
          <a:bodyPr/>
          <a:lstStyle/>
          <a:p>
            <a:r>
              <a:rPr lang="en-US" dirty="0" smtClean="0"/>
              <a:t>Effective brand recognition refers to the extent in which a consumer can recognize a brand by looking at its attributes like its logo or packaging. Example</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7584" y="3100388"/>
            <a:ext cx="5885644" cy="3564427"/>
          </a:xfrm>
          <a:prstGeom prst="rect">
            <a:avLst/>
          </a:prstGeom>
        </p:spPr>
      </p:pic>
    </p:spTree>
    <p:extLst>
      <p:ext uri="{BB962C8B-B14F-4D97-AF65-F5344CB8AC3E}">
        <p14:creationId xmlns:p14="http://schemas.microsoft.com/office/powerpoint/2010/main" val="29337898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Meeting the Ethical Standards</a:t>
            </a:r>
            <a:endParaRPr lang="en-US" dirty="0"/>
          </a:p>
        </p:txBody>
      </p:sp>
      <p:sp>
        <p:nvSpPr>
          <p:cNvPr id="3" name="Content Placeholder 2"/>
          <p:cNvSpPr>
            <a:spLocks noGrp="1"/>
          </p:cNvSpPr>
          <p:nvPr>
            <p:ph idx="1"/>
          </p:nvPr>
        </p:nvSpPr>
        <p:spPr/>
        <p:txBody>
          <a:bodyPr/>
          <a:lstStyle/>
          <a:p>
            <a:r>
              <a:rPr lang="en-US" dirty="0" smtClean="0"/>
              <a:t>Fast food businesses will benefit if they formulate and ensure a code of ethics is implemented to the later.</a:t>
            </a:r>
          </a:p>
          <a:p>
            <a:r>
              <a:rPr lang="en-US" dirty="0" smtClean="0"/>
              <a:t>That can serve as a benchmark for decision making in running the business and ensuring the consumer benefits in as much as the owner.</a:t>
            </a:r>
          </a:p>
          <a:p>
            <a:r>
              <a:rPr lang="en-US" dirty="0" smtClean="0"/>
              <a:t>The management of these businesses must ensure the safety of their foods comes first. The foods should be fresh and prepared by qualified chefs.</a:t>
            </a:r>
          </a:p>
          <a:p>
            <a:r>
              <a:rPr lang="en-US" dirty="0" smtClean="0"/>
              <a:t>There should also be a minimum set standards of products that are supplied for foods to be made. The supplier must deliver quality products.</a:t>
            </a:r>
          </a:p>
          <a:p>
            <a:r>
              <a:rPr lang="en-US" dirty="0" smtClean="0"/>
              <a:t>The people preparing the foods must be clean, have good healthy and understand the guidelines when making food for human consumption.</a:t>
            </a:r>
          </a:p>
          <a:p>
            <a:endParaRPr lang="en-US" dirty="0"/>
          </a:p>
        </p:txBody>
      </p:sp>
    </p:spTree>
    <p:extLst>
      <p:ext uri="{BB962C8B-B14F-4D97-AF65-F5344CB8AC3E}">
        <p14:creationId xmlns:p14="http://schemas.microsoft.com/office/powerpoint/2010/main" val="23962425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References</a:t>
            </a:r>
            <a:endParaRPr lang="en-US" dirty="0"/>
          </a:p>
        </p:txBody>
      </p:sp>
      <p:sp>
        <p:nvSpPr>
          <p:cNvPr id="3" name="Content Placeholder 2"/>
          <p:cNvSpPr>
            <a:spLocks noGrp="1"/>
          </p:cNvSpPr>
          <p:nvPr>
            <p:ph idx="1"/>
          </p:nvPr>
        </p:nvSpPr>
        <p:spPr/>
        <p:txBody>
          <a:bodyPr>
            <a:normAutofit/>
          </a:bodyPr>
          <a:lstStyle/>
          <a:p>
            <a:pPr marL="0" indent="0">
              <a:lnSpc>
                <a:spcPct val="200000"/>
              </a:lnSpc>
              <a:spcBef>
                <a:spcPts val="0"/>
              </a:spcBef>
              <a:buNone/>
            </a:pPr>
            <a:r>
              <a:rPr lang="en-US" sz="1400" dirty="0"/>
              <a:t>Andreyeva, T., Kelly, I. R., &amp; Harris, J. L. (</a:t>
            </a:r>
            <a:r>
              <a:rPr lang="en-US" sz="1400" dirty="0" smtClean="0"/>
              <a:t>2016). </a:t>
            </a:r>
            <a:r>
              <a:rPr lang="en-US" sz="1400" dirty="0"/>
              <a:t>Exposure to food advertising on television: associations </a:t>
            </a:r>
            <a:r>
              <a:rPr lang="en-US" sz="1400" dirty="0" smtClean="0"/>
              <a:t>	with </a:t>
            </a:r>
            <a:r>
              <a:rPr lang="en-US" sz="1400" dirty="0"/>
              <a:t>children's </a:t>
            </a:r>
            <a:r>
              <a:rPr lang="en-US" sz="1400" dirty="0" smtClean="0"/>
              <a:t>	fast </a:t>
            </a:r>
            <a:r>
              <a:rPr lang="en-US" sz="1400" dirty="0"/>
              <a:t>food and soft drink consumption and obesity. </a:t>
            </a:r>
            <a:r>
              <a:rPr lang="en-US" sz="1400" i="1" dirty="0"/>
              <a:t>Economics &amp; Human </a:t>
            </a:r>
            <a:r>
              <a:rPr lang="en-US" sz="1400" i="1" dirty="0" smtClean="0"/>
              <a:t>	Biology</a:t>
            </a:r>
            <a:r>
              <a:rPr lang="en-US" sz="1400" dirty="0"/>
              <a:t>, </a:t>
            </a:r>
            <a:r>
              <a:rPr lang="en-US" sz="1400" i="1" dirty="0"/>
              <a:t>9</a:t>
            </a:r>
            <a:r>
              <a:rPr lang="en-US" sz="1400" dirty="0"/>
              <a:t>(3), 221-233</a:t>
            </a:r>
            <a:r>
              <a:rPr lang="en-US" sz="1400" dirty="0" smtClean="0"/>
              <a:t>.</a:t>
            </a:r>
          </a:p>
          <a:p>
            <a:pPr marL="0" indent="0">
              <a:lnSpc>
                <a:spcPct val="200000"/>
              </a:lnSpc>
              <a:spcBef>
                <a:spcPts val="0"/>
              </a:spcBef>
              <a:buNone/>
            </a:pPr>
            <a:r>
              <a:rPr lang="en-US" sz="1400" dirty="0"/>
              <a:t>Kelly, B., </a:t>
            </a:r>
            <a:r>
              <a:rPr lang="en-US" sz="1400" dirty="0" err="1"/>
              <a:t>Halford</a:t>
            </a:r>
            <a:r>
              <a:rPr lang="en-US" sz="1400" dirty="0"/>
              <a:t>, J. C., </a:t>
            </a:r>
            <a:r>
              <a:rPr lang="en-US" sz="1400" dirty="0" err="1"/>
              <a:t>Boyland</a:t>
            </a:r>
            <a:r>
              <a:rPr lang="en-US" sz="1400" dirty="0"/>
              <a:t>, E. J., Chapman, K., Bautista-</a:t>
            </a:r>
            <a:r>
              <a:rPr lang="en-US" sz="1400" dirty="0" err="1"/>
              <a:t>Castaño</a:t>
            </a:r>
            <a:r>
              <a:rPr lang="en-US" sz="1400" dirty="0"/>
              <a:t>, I., Berg, C., ... &amp; </a:t>
            </a:r>
            <a:r>
              <a:rPr lang="en-US" sz="1400" dirty="0" err="1"/>
              <a:t>Grammatikaki</a:t>
            </a:r>
            <a:r>
              <a:rPr lang="en-US" sz="1400" dirty="0"/>
              <a:t>, </a:t>
            </a:r>
            <a:r>
              <a:rPr lang="en-US" sz="1400" dirty="0" smtClean="0"/>
              <a:t>	E</a:t>
            </a:r>
            <a:r>
              <a:rPr lang="en-US" sz="1400" dirty="0"/>
              <a:t>. (</a:t>
            </a:r>
            <a:r>
              <a:rPr lang="en-US" sz="1400" dirty="0" smtClean="0"/>
              <a:t>2014). 	Television </a:t>
            </a:r>
            <a:r>
              <a:rPr lang="en-US" sz="1400" dirty="0"/>
              <a:t>food advertising to children: a global perspective. </a:t>
            </a:r>
            <a:r>
              <a:rPr lang="en-US" sz="1400" i="1" dirty="0"/>
              <a:t>American journal of public </a:t>
            </a:r>
            <a:r>
              <a:rPr lang="en-US" sz="1400" i="1" dirty="0" smtClean="0"/>
              <a:t>	health</a:t>
            </a:r>
            <a:r>
              <a:rPr lang="en-US" sz="1400" dirty="0"/>
              <a:t>, </a:t>
            </a:r>
            <a:r>
              <a:rPr lang="en-US" sz="1400" i="1" dirty="0"/>
              <a:t>100</a:t>
            </a:r>
            <a:r>
              <a:rPr lang="en-US" sz="1400" dirty="0"/>
              <a:t>(9), 1730-1736.</a:t>
            </a:r>
            <a:endParaRPr lang="en-US" sz="1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4407661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232</TotalTime>
  <Words>1276</Words>
  <Application>Microsoft Office PowerPoint</Application>
  <PresentationFormat>Widescreen</PresentationFormat>
  <Paragraphs>104</Paragraphs>
  <Slides>16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Calibri</vt:lpstr>
      <vt:lpstr>Times New Roman</vt:lpstr>
      <vt:lpstr>Trebuchet MS</vt:lpstr>
      <vt:lpstr>Wingdings</vt:lpstr>
      <vt:lpstr>Wingdings 3</vt:lpstr>
      <vt:lpstr>Facet</vt:lpstr>
      <vt:lpstr>Advertisement of Fast Food Products</vt:lpstr>
      <vt:lpstr>Agenda</vt:lpstr>
      <vt:lpstr>Ethical Standards for Advertising the Fast foods</vt:lpstr>
      <vt:lpstr>The Effects of Advertising on the American Culture</vt:lpstr>
      <vt:lpstr>Primary Strategies used in Persuading Clients in Advertising the product</vt:lpstr>
      <vt:lpstr>School Advertising</vt:lpstr>
      <vt:lpstr>Children in Advertising</vt:lpstr>
      <vt:lpstr>Politics in Advertising</vt:lpstr>
      <vt:lpstr>Health in Advertising</vt:lpstr>
      <vt:lpstr>Creative and Appealing Commercials </vt:lpstr>
      <vt:lpstr>Elements that are Unusual in Commercials</vt:lpstr>
      <vt:lpstr>Target Group</vt:lpstr>
      <vt:lpstr>Consumers Appeal</vt:lpstr>
      <vt:lpstr>Effective Brand Recognition</vt:lpstr>
      <vt:lpstr>Meeting the Ethical Standards</vt:lpstr>
      <vt:lpstr>       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Advertisement of Fast Food Products</dc:title>
  <dc:creator>USER</dc:creator>
  <cp:lastModifiedBy>Windows User</cp:lastModifiedBy>
  <cp:revision>27</cp:revision>
  <dcterms:created xsi:type="dcterms:W3CDTF">2018-02-20T04:31:21Z</dcterms:created>
  <dcterms:modified xsi:type="dcterms:W3CDTF">2018-02-20T12:18:17Z</dcterms:modified>
</cp:coreProperties>
</file>